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88" r:id="rId4"/>
    <p:sldId id="259" r:id="rId5"/>
    <p:sldId id="258" r:id="rId6"/>
    <p:sldId id="264" r:id="rId7"/>
    <p:sldId id="289" r:id="rId8"/>
    <p:sldId id="265" r:id="rId9"/>
    <p:sldId id="290" r:id="rId10"/>
    <p:sldId id="294" r:id="rId11"/>
    <p:sldId id="266" r:id="rId12"/>
    <p:sldId id="283" r:id="rId13"/>
    <p:sldId id="284" r:id="rId14"/>
    <p:sldId id="291" r:id="rId15"/>
    <p:sldId id="292" r:id="rId16"/>
    <p:sldId id="270" r:id="rId17"/>
    <p:sldId id="293" r:id="rId18"/>
    <p:sldId id="287" r:id="rId19"/>
    <p:sldId id="272" r:id="rId20"/>
    <p:sldId id="273" r:id="rId21"/>
    <p:sldId id="27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18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9" r:id="rId47"/>
    <p:sldId id="282" r:id="rId48"/>
  </p:sldIdLst>
  <p:sldSz cx="12192000" cy="6858000"/>
  <p:notesSz cx="7104063" cy="10234613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70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0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5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8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70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88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85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773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26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26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88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58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88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567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88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0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30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91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8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8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439798" y="-1"/>
            <a:ext cx="7752202" cy="6858000"/>
          </a:xfrm>
          <a:custGeom>
            <a:avLst/>
            <a:gdLst>
              <a:gd name="connsiteX0" fmla="*/ 0 w 7752202"/>
              <a:gd name="connsiteY0" fmla="*/ 0 h 6858000"/>
              <a:gd name="connsiteX1" fmla="*/ 7752202 w 7752202"/>
              <a:gd name="connsiteY1" fmla="*/ 0 h 6858000"/>
              <a:gd name="connsiteX2" fmla="*/ 7752202 w 7752202"/>
              <a:gd name="connsiteY2" fmla="*/ 6858000 h 6858000"/>
              <a:gd name="connsiteX3" fmla="*/ 0 w 77522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201" h="6858000">
                <a:moveTo>
                  <a:pt x="0" y="0"/>
                </a:moveTo>
                <a:lnTo>
                  <a:pt x="7752202" y="0"/>
                </a:lnTo>
                <a:lnTo>
                  <a:pt x="77522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071257" y="702894"/>
            <a:ext cx="7282543" cy="5452213"/>
          </a:xfrm>
          <a:custGeom>
            <a:avLst/>
            <a:gdLst>
              <a:gd name="connsiteX0" fmla="*/ 3868838 w 7282543"/>
              <a:gd name="connsiteY0" fmla="*/ 3467804 h 5452213"/>
              <a:gd name="connsiteX1" fmla="*/ 6440201 w 7282543"/>
              <a:gd name="connsiteY1" fmla="*/ 3467804 h 5452213"/>
              <a:gd name="connsiteX2" fmla="*/ 6440201 w 7282543"/>
              <a:gd name="connsiteY2" fmla="*/ 4823489 h 5452213"/>
              <a:gd name="connsiteX3" fmla="*/ 3868838 w 7282543"/>
              <a:gd name="connsiteY3" fmla="*/ 4823489 h 5452213"/>
              <a:gd name="connsiteX4" fmla="*/ 0 w 7282543"/>
              <a:gd name="connsiteY4" fmla="*/ 2829256 h 5452213"/>
              <a:gd name="connsiteX5" fmla="*/ 3768376 w 7282543"/>
              <a:gd name="connsiteY5" fmla="*/ 2829256 h 5452213"/>
              <a:gd name="connsiteX6" fmla="*/ 3768376 w 7282543"/>
              <a:gd name="connsiteY6" fmla="*/ 5452213 h 5452213"/>
              <a:gd name="connsiteX7" fmla="*/ 0 w 7282543"/>
              <a:gd name="connsiteY7" fmla="*/ 5452213 h 5452213"/>
              <a:gd name="connsiteX8" fmla="*/ 3868837 w 7282543"/>
              <a:gd name="connsiteY8" fmla="*/ 1552161 h 5452213"/>
              <a:gd name="connsiteX9" fmla="*/ 7282543 w 7282543"/>
              <a:gd name="connsiteY9" fmla="*/ 1552161 h 5452213"/>
              <a:gd name="connsiteX10" fmla="*/ 7282543 w 7282543"/>
              <a:gd name="connsiteY10" fmla="*/ 3359741 h 5452213"/>
              <a:gd name="connsiteX11" fmla="*/ 3868837 w 7282543"/>
              <a:gd name="connsiteY11" fmla="*/ 3359741 h 5452213"/>
              <a:gd name="connsiteX12" fmla="*/ 1296765 w 7282543"/>
              <a:gd name="connsiteY12" fmla="*/ 697490 h 5452213"/>
              <a:gd name="connsiteX13" fmla="*/ 3768377 w 7282543"/>
              <a:gd name="connsiteY13" fmla="*/ 697490 h 5452213"/>
              <a:gd name="connsiteX14" fmla="*/ 3768377 w 7282543"/>
              <a:gd name="connsiteY14" fmla="*/ 2711369 h 5452213"/>
              <a:gd name="connsiteX15" fmla="*/ 1296765 w 7282543"/>
              <a:gd name="connsiteY15" fmla="*/ 2711369 h 5452213"/>
              <a:gd name="connsiteX16" fmla="*/ 3868839 w 7282543"/>
              <a:gd name="connsiteY16" fmla="*/ 0 h 5452213"/>
              <a:gd name="connsiteX17" fmla="*/ 5952529 w 7282543"/>
              <a:gd name="connsiteY17" fmla="*/ 0 h 5452213"/>
              <a:gd name="connsiteX18" fmla="*/ 5952529 w 7282543"/>
              <a:gd name="connsiteY18" fmla="*/ 1444098 h 5452213"/>
              <a:gd name="connsiteX19" fmla="*/ 3868839 w 7282543"/>
              <a:gd name="connsiteY19" fmla="*/ 1444098 h 54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82542" h="5452213">
                <a:moveTo>
                  <a:pt x="3868838" y="3467804"/>
                </a:moveTo>
                <a:lnTo>
                  <a:pt x="6440201" y="3467804"/>
                </a:lnTo>
                <a:lnTo>
                  <a:pt x="6440201" y="4823489"/>
                </a:lnTo>
                <a:lnTo>
                  <a:pt x="3868838" y="4823489"/>
                </a:lnTo>
                <a:close/>
                <a:moveTo>
                  <a:pt x="0" y="2829256"/>
                </a:moveTo>
                <a:lnTo>
                  <a:pt x="3768376" y="2829256"/>
                </a:lnTo>
                <a:lnTo>
                  <a:pt x="3768376" y="5452213"/>
                </a:lnTo>
                <a:lnTo>
                  <a:pt x="0" y="5452213"/>
                </a:lnTo>
                <a:close/>
                <a:moveTo>
                  <a:pt x="3868837" y="1552161"/>
                </a:moveTo>
                <a:lnTo>
                  <a:pt x="7282543" y="1552161"/>
                </a:lnTo>
                <a:lnTo>
                  <a:pt x="7282543" y="3359741"/>
                </a:lnTo>
                <a:lnTo>
                  <a:pt x="3868837" y="3359741"/>
                </a:lnTo>
                <a:close/>
                <a:moveTo>
                  <a:pt x="1296765" y="697490"/>
                </a:moveTo>
                <a:lnTo>
                  <a:pt x="3768377" y="697490"/>
                </a:lnTo>
                <a:lnTo>
                  <a:pt x="3768377" y="2711369"/>
                </a:lnTo>
                <a:lnTo>
                  <a:pt x="1296765" y="2711369"/>
                </a:lnTo>
                <a:close/>
                <a:moveTo>
                  <a:pt x="3868839" y="0"/>
                </a:moveTo>
                <a:lnTo>
                  <a:pt x="5952529" y="0"/>
                </a:lnTo>
                <a:lnTo>
                  <a:pt x="5952529" y="1444098"/>
                </a:lnTo>
                <a:lnTo>
                  <a:pt x="3868839" y="14440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12640" y="551089"/>
            <a:ext cx="7089503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file:///E:\pr\PR&#25991;&#20214;&#30446;&#24405;\Sequence%2001.avi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 flipH="1">
            <a:off x="4280614" y="1053132"/>
            <a:ext cx="3077766" cy="157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zh-CN" altLang="en-US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饭蹭</a:t>
            </a:r>
            <a:endParaRPr lang="zh-CN" altLang="en-US" sz="10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鼎大标宋简" panose="02010609010101010101" charset="0"/>
              <a:ea typeface="文鼎大标宋简" panose="02010609010101010101" charset="0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 rot="16200000" flipH="1">
            <a:off x="7563106" y="1747769"/>
            <a:ext cx="153888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en-US" altLang="zh-CN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APP</a:t>
            </a:r>
            <a:endParaRPr lang="zh-CN" altLang="en-US" sz="10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鼎大标宋简" panose="02010609010101010101" charset="0"/>
              <a:ea typeface="文鼎大标宋简" panose="02010609010101010101" charset="0"/>
              <a:cs typeface="Arial" panose="020B0604020202020204" pitchFamily="34" charset="0"/>
            </a:endParaRPr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 flipH="1">
            <a:off x="6183828" y="2498725"/>
            <a:ext cx="307777" cy="315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r>
              <a:rPr lang="en-US" altLang="zh-CN" sz="20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-</a:t>
            </a:r>
            <a:r>
              <a:rPr lang="zh-CN" altLang="en-US" sz="20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让蹭饭变得更有意义</a:t>
            </a:r>
            <a:endParaRPr lang="zh-CN" altLang="en-US" sz="1600" b="1" dirty="0">
              <a:latin typeface="迷你简姚体" panose="03000509000000000000" pitchFamily="65" charset="-122"/>
              <a:ea typeface="迷你简姚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16272" y="4562544"/>
            <a:ext cx="19442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1" lang="en-US" altLang="zh-CN" b="1" dirty="0"/>
              <a:t>G12</a:t>
            </a:r>
            <a:r>
              <a:rPr kumimoji="1" lang="zh-CN" altLang="en-US" b="1" dirty="0"/>
              <a:t>小组</a:t>
            </a: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/>
              <a:t>蒋家俊</a:t>
            </a: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/>
              <a:t>李</a:t>
            </a:r>
            <a:r>
              <a:rPr kumimoji="1" lang="zh-CN" altLang="en-US" b="1" dirty="0" smtClean="0"/>
              <a:t>捷</a:t>
            </a:r>
            <a:endParaRPr kumimoji="1" lang="en-US" altLang="zh-CN" b="1" dirty="0" smtClean="0"/>
          </a:p>
          <a:p>
            <a:pPr eaLnBrk="1" hangingPunct="1">
              <a:defRPr/>
            </a:pPr>
            <a:r>
              <a:rPr kumimoji="1" lang="zh-CN" altLang="en-US" b="1" dirty="0" smtClean="0"/>
              <a:t>陈杭俊</a:t>
            </a: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 smtClean="0"/>
              <a:t>厉</a:t>
            </a:r>
            <a:r>
              <a:rPr kumimoji="1" lang="zh-CN" altLang="en-US" b="1" dirty="0"/>
              <a:t>佩强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5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50"/>
                            </p:stCondLst>
                            <p:childTnLst>
                              <p:par>
                                <p:cTn id="18" presetID="41" presetClass="entr" presetSubtype="0" fill="hold" grpId="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6" presetClass="emph" presetSubtype="0" fill="hold" grpId="3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150"/>
                            </p:stCondLst>
                            <p:childTnLst>
                              <p:par>
                                <p:cTn id="30" presetID="41" presetClass="entr" presetSubtype="0" fill="hold" grpId="4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3100"/>
                            </p:stCondLst>
                            <p:childTnLst>
                              <p:par>
                                <p:cTn id="38" presetID="26" presetClass="emph" presetSubtype="0" fill="hold" grpId="5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2"/>
      <p:bldP spid="4" grpId="3"/>
      <p:bldP spid="5" grpId="4"/>
      <p:bldP spid="5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记录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025" name="Picture 1" descr="C:\Users\asus\Documents\Tencent Files\906438950\Image\C2C\BAABFB0816AB8C19C3D430DEF678494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23" y="1097270"/>
            <a:ext cx="6941268" cy="520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3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199027"/>
            <a:ext cx="6364399" cy="5539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读取用户期望，整理用户故事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80846" y="144094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一</a:t>
            </a:r>
            <a:r>
              <a:rPr lang="zh-CN" altLang="en-US" dirty="0"/>
              <a:t>个想要旅游</a:t>
            </a:r>
            <a:r>
              <a:rPr lang="zh-CN" altLang="en-US" dirty="0" smtClean="0"/>
              <a:t>的厉某，成日在家无所事事，突然刷到微博，被丽江的美景所吸引，想要去那里看看，但是他比较胆小，不敢一个人去旅游，所以想找一群志同道合的人一起去旅游。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一个经常旅游的陈某，他非常想要了解当地的文化内涵，但是却没有合适的方法和当地居民沟通了解，所以他非常的想要在旅游时在当地居民家中就餐来和居民进行沟通。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4059530" y="776233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--------</a:t>
            </a:r>
            <a:r>
              <a:rPr lang="zh-CN" altLang="en-US" dirty="0" smtClean="0"/>
              <a:t>用户</a:t>
            </a:r>
            <a:r>
              <a:rPr lang="zh-CN" altLang="en-US" dirty="0"/>
              <a:t>故事是一个用来确认用户和用户的需求的简短的描述</a:t>
            </a:r>
          </a:p>
        </p:txBody>
      </p:sp>
      <p:sp>
        <p:nvSpPr>
          <p:cNvPr id="9" name="矩形 8"/>
          <p:cNvSpPr/>
          <p:nvPr/>
        </p:nvSpPr>
        <p:spPr>
          <a:xfrm>
            <a:off x="2080846" y="35870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/>
              <a:t>一</a:t>
            </a:r>
            <a:r>
              <a:rPr lang="zh-CN" altLang="en-US" dirty="0" smtClean="0"/>
              <a:t>位非常想去旅游的李某，但是苦于找不到旅游攻略而整天宅在家中，无所事事，所以非常想要得到一份靠谱的旅游攻略来帮助他旅游。</a:t>
            </a:r>
            <a:endParaRPr lang="en-US" altLang="zh-CN" dirty="0" smtClean="0"/>
          </a:p>
        </p:txBody>
      </p:sp>
      <p:sp>
        <p:nvSpPr>
          <p:cNvPr id="57" name="Content Placeholder 7"/>
          <p:cNvSpPr txBox="1"/>
          <p:nvPr/>
        </p:nvSpPr>
        <p:spPr>
          <a:xfrm>
            <a:off x="-143192" y="418808"/>
            <a:ext cx="3886200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Who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What and Why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C:\Users\Administrator\Desktop\旅行\QQ截图20170620123736.jpgQQ截图2017062012373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1181418"/>
            <a:ext cx="4481383" cy="4495165"/>
          </a:xfrm>
        </p:spPr>
      </p:pic>
      <p:sp>
        <p:nvSpPr>
          <p:cNvPr id="24" name="Rectangle 23"/>
          <p:cNvSpPr/>
          <p:nvPr/>
        </p:nvSpPr>
        <p:spPr>
          <a:xfrm>
            <a:off x="4218140" y="1373393"/>
            <a:ext cx="67106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用户范围：外出旅游及出差人群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地域范围：国内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产品范围：生活服务型产品</a:t>
            </a:r>
            <a:endParaRPr lang="en-US" altLang="zh-CN" dirty="0"/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7672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项目范围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2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现有实践及产品评估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5" name="Title 1"/>
          <p:cNvSpPr txBox="1"/>
          <p:nvPr/>
        </p:nvSpPr>
        <p:spPr>
          <a:xfrm>
            <a:off x="4571706" y="668142"/>
            <a:ext cx="3049078" cy="276860"/>
          </a:xfrm>
          <a:prstGeom prst="rect">
            <a:avLst/>
          </a:prstGeom>
        </p:spPr>
        <p:txBody>
          <a:bodyPr vert="horz" lIns="0" tIns="0" rIns="0" bIns="0" rtlCol="0" anchor="ctr" anchorCtr="1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modify the text content</a:t>
            </a:r>
          </a:p>
        </p:txBody>
      </p:sp>
      <p:sp>
        <p:nvSpPr>
          <p:cNvPr id="2" name="矩形 1"/>
          <p:cNvSpPr/>
          <p:nvPr/>
        </p:nvSpPr>
        <p:spPr>
          <a:xfrm>
            <a:off x="-715108" y="1325351"/>
            <a:ext cx="42847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饿了吗：饭馆商家自建物流</a:t>
            </a:r>
            <a:r>
              <a:rPr lang="en-US" altLang="zh-CN" dirty="0"/>
              <a:t>+</a:t>
            </a:r>
            <a:r>
              <a:rPr lang="zh-CN" altLang="en-US" dirty="0"/>
              <a:t>第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三方物流去取餐，送至订餐者处</a:t>
            </a:r>
          </a:p>
        </p:txBody>
      </p:sp>
      <p:pic>
        <p:nvPicPr>
          <p:cNvPr id="14" name="Picture 6" descr="https://timgsa.baidu.com/timg?image&amp;quality=80&amp;size=b9999_10000&amp;sec=1524635502579&amp;di=a2339fccc4d486206dbd9cd74cc95f29&amp;imgtype=0&amp;src=http%3A%2F%2Fimg.91jm.com%2F2016%2F09%2FW94Z1e87R9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21" y="1325351"/>
            <a:ext cx="626745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现有实践及产品评估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5" name="Title 1"/>
          <p:cNvSpPr txBox="1"/>
          <p:nvPr/>
        </p:nvSpPr>
        <p:spPr>
          <a:xfrm>
            <a:off x="4571706" y="668142"/>
            <a:ext cx="3049078" cy="276860"/>
          </a:xfrm>
          <a:prstGeom prst="rect">
            <a:avLst/>
          </a:prstGeom>
        </p:spPr>
        <p:txBody>
          <a:bodyPr vert="horz" lIns="0" tIns="0" rIns="0" bIns="0" rtlCol="0" anchor="ctr" anchorCtr="1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modify the text content</a:t>
            </a:r>
          </a:p>
        </p:txBody>
      </p:sp>
      <p:pic>
        <p:nvPicPr>
          <p:cNvPr id="7" name="Picture 2" descr="http://a.36krcnd.com/nil_class/882a4616-3be6-485a-9580-ca2105ebbf86/cf_3.jpg!he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89" y="1078839"/>
            <a:ext cx="6361935" cy="54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372207" y="126807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阿姨厨房：阿姨们在家做饭，而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后用自建物流</a:t>
            </a:r>
            <a:r>
              <a:rPr lang="en-US" altLang="zh-CN" dirty="0"/>
              <a:t>+</a:t>
            </a:r>
            <a:r>
              <a:rPr lang="zh-CN" altLang="en-US" dirty="0"/>
              <a:t>第三方物流去取餐，送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至阿姨社区周边的写字楼白领处。主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要瞄准中午想吃得好一些的白领，价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格平均从</a:t>
            </a:r>
            <a:r>
              <a:rPr lang="en-US" altLang="zh-CN" dirty="0"/>
              <a:t>30</a:t>
            </a:r>
            <a:r>
              <a:rPr lang="zh-CN" altLang="en-US" dirty="0"/>
              <a:t>元起</a:t>
            </a:r>
          </a:p>
        </p:txBody>
      </p:sp>
    </p:spTree>
    <p:extLst>
      <p:ext uri="{BB962C8B-B14F-4D97-AF65-F5344CB8AC3E}">
        <p14:creationId xmlns:p14="http://schemas.microsoft.com/office/powerpoint/2010/main" val="32796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现有实践及产品评估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5" name="Title 1"/>
          <p:cNvSpPr txBox="1"/>
          <p:nvPr/>
        </p:nvSpPr>
        <p:spPr>
          <a:xfrm>
            <a:off x="4571706" y="668142"/>
            <a:ext cx="3049078" cy="276860"/>
          </a:xfrm>
          <a:prstGeom prst="rect">
            <a:avLst/>
          </a:prstGeom>
        </p:spPr>
        <p:txBody>
          <a:bodyPr vert="horz" lIns="0" tIns="0" rIns="0" bIns="0" rtlCol="0" anchor="ctr" anchorCtr="1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modify the text content</a:t>
            </a:r>
          </a:p>
        </p:txBody>
      </p:sp>
      <p:pic>
        <p:nvPicPr>
          <p:cNvPr id="7" name="Picture 2" descr="http://a.36krcnd.com/nil_class/882a4616-3be6-485a-9580-ca2105ebbf86/cf_3.jpg!he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89" y="1078839"/>
            <a:ext cx="6361935" cy="54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372207" y="126807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阿姨厨房：阿姨们在家做饭，而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后用自建物流</a:t>
            </a:r>
            <a:r>
              <a:rPr lang="en-US" altLang="zh-CN" dirty="0"/>
              <a:t>+</a:t>
            </a:r>
            <a:r>
              <a:rPr lang="zh-CN" altLang="en-US" dirty="0"/>
              <a:t>第三方物流去取餐，送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至阿姨社区周边的写字楼白领处。主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要瞄准中午想吃得好一些的白领，价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格平均从</a:t>
            </a:r>
            <a:r>
              <a:rPr lang="en-US" altLang="zh-CN" dirty="0"/>
              <a:t>30</a:t>
            </a:r>
            <a:r>
              <a:rPr lang="zh-CN" altLang="en-US" dirty="0"/>
              <a:t>元起</a:t>
            </a:r>
          </a:p>
        </p:txBody>
      </p:sp>
    </p:spTree>
    <p:extLst>
      <p:ext uri="{BB962C8B-B14F-4D97-AF65-F5344CB8AC3E}">
        <p14:creationId xmlns:p14="http://schemas.microsoft.com/office/powerpoint/2010/main" val="17102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5270392" y="2137062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DEFINE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2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3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4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1" animBg="1"/>
      <p:bldP spid="4" grpId="2" animBg="1"/>
      <p:bldP spid="5" grpId="3" animBg="1"/>
      <p:bldP spid="6" grpId="4" animBg="1"/>
      <p:bldP spid="7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设计原则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用户旅程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>
            <a:spLocks noChangeArrowheads="1"/>
          </p:cNvSpPr>
          <p:nvPr/>
        </p:nvSpPr>
        <p:spPr bwMode="auto">
          <a:xfrm>
            <a:off x="4707564" y="4069622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黄金之路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五边形 20"/>
          <p:cNvSpPr>
            <a:spLocks noChangeArrowheads="1"/>
          </p:cNvSpPr>
          <p:nvPr/>
        </p:nvSpPr>
        <p:spPr bwMode="auto">
          <a:xfrm>
            <a:off x="3649335" y="409756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9"/>
          <p:cNvSpPr>
            <a:spLocks noChangeArrowheads="1"/>
          </p:cNvSpPr>
          <p:nvPr/>
        </p:nvSpPr>
        <p:spPr bwMode="auto">
          <a:xfrm>
            <a:off x="3945314" y="4071899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3" grpId="0" animBg="1"/>
      <p:bldP spid="6155" grpId="0" animBg="1"/>
      <p:bldP spid="6157" grpId="0"/>
      <p:bldP spid="6158" grpId="0"/>
      <p:bldP spid="6159" grpId="0"/>
      <p:bldP spid="6160" grpId="0"/>
      <p:bldP spid="14" grpId="0" animBg="1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983875" y="2221756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Nexa Bold" charset="0"/>
              </a:rPr>
              <a:t>单击</a:t>
            </a:r>
          </a:p>
          <a:p>
            <a:pPr algn="r"/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Nexa Bold" charset="0"/>
              </a:rPr>
              <a:t>此处添加名称</a:t>
            </a:r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设计原则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18" name="Group 5926"/>
          <p:cNvGrpSpPr/>
          <p:nvPr/>
        </p:nvGrpSpPr>
        <p:grpSpPr>
          <a:xfrm>
            <a:off x="4387301" y="1362532"/>
            <a:ext cx="3281968" cy="3687529"/>
            <a:chOff x="-70134" y="0"/>
            <a:chExt cx="3282651" cy="3687564"/>
          </a:xfrm>
        </p:grpSpPr>
        <p:sp>
          <p:nvSpPr>
            <p:cNvPr id="19" name="Shape 781"/>
            <p:cNvSpPr/>
            <p:nvPr/>
          </p:nvSpPr>
          <p:spPr>
            <a:xfrm>
              <a:off x="1069400" y="1563638"/>
              <a:ext cx="1739700" cy="1739700"/>
            </a:xfrm>
            <a:custGeom>
              <a:avLst/>
              <a:gdLst/>
              <a:ahLst/>
              <a:cxnLst/>
              <a:rect l="0" t="0" r="0" b="0"/>
              <a:pathLst>
                <a:path w="1739700" h="1739700">
                  <a:moveTo>
                    <a:pt x="869850" y="0"/>
                  </a:moveTo>
                  <a:cubicBezTo>
                    <a:pt x="1100549" y="0"/>
                    <a:pt x="1321799" y="91645"/>
                    <a:pt x="1484927" y="254773"/>
                  </a:cubicBezTo>
                  <a:cubicBezTo>
                    <a:pt x="1648056" y="417902"/>
                    <a:pt x="1739700" y="639152"/>
                    <a:pt x="1739700" y="869850"/>
                  </a:cubicBezTo>
                  <a:cubicBezTo>
                    <a:pt x="1739700" y="1350255"/>
                    <a:pt x="1350255" y="1739700"/>
                    <a:pt x="869850" y="1739700"/>
                  </a:cubicBezTo>
                  <a:cubicBezTo>
                    <a:pt x="389446" y="1739700"/>
                    <a:pt x="0" y="1350255"/>
                    <a:pt x="0" y="869850"/>
                  </a:cubicBezTo>
                  <a:cubicBezTo>
                    <a:pt x="0" y="389445"/>
                    <a:pt x="389446" y="0"/>
                    <a:pt x="8698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D57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sz="2000"/>
            </a:p>
          </p:txBody>
        </p:sp>
        <p:sp>
          <p:nvSpPr>
            <p:cNvPr id="20" name="Rectangle 784"/>
            <p:cNvSpPr/>
            <p:nvPr/>
          </p:nvSpPr>
          <p:spPr>
            <a:xfrm>
              <a:off x="1477695" y="2253526"/>
              <a:ext cx="829242" cy="27711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3200" kern="100" dirty="0" smtClean="0">
                  <a:effectLst/>
                  <a:latin typeface="Calibri"/>
                  <a:ea typeface="Calibri"/>
                  <a:cs typeface="Calibri"/>
                </a:rPr>
                <a:t>安全</a:t>
              </a:r>
              <a:r>
                <a:rPr lang="en-US" sz="1600" kern="100" dirty="0" smtClean="0">
                  <a:solidFill>
                    <a:srgbClr val="FFFFFF"/>
                  </a:solidFill>
                  <a:effectLst/>
                  <a:latin typeface="Calibri"/>
                  <a:ea typeface="Calibri"/>
                  <a:cs typeface="Calibri"/>
                </a:rPr>
                <a:t> </a:t>
              </a:r>
              <a:endParaRPr lang="zh-CN" sz="1200" kern="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" name="Shape 802"/>
            <p:cNvSpPr/>
            <p:nvPr/>
          </p:nvSpPr>
          <p:spPr>
            <a:xfrm>
              <a:off x="-70134" y="2279364"/>
              <a:ext cx="1408200" cy="1408200"/>
            </a:xfrm>
            <a:custGeom>
              <a:avLst/>
              <a:gdLst/>
              <a:ahLst/>
              <a:cxnLst/>
              <a:rect l="0" t="0" r="0" b="0"/>
              <a:pathLst>
                <a:path w="1408200" h="1408200">
                  <a:moveTo>
                    <a:pt x="704100" y="0"/>
                  </a:moveTo>
                  <a:cubicBezTo>
                    <a:pt x="890839" y="0"/>
                    <a:pt x="1069930" y="74182"/>
                    <a:pt x="1201974" y="206226"/>
                  </a:cubicBezTo>
                  <a:cubicBezTo>
                    <a:pt x="1334018" y="338270"/>
                    <a:pt x="1408200" y="517361"/>
                    <a:pt x="1408200" y="704100"/>
                  </a:cubicBezTo>
                  <a:cubicBezTo>
                    <a:pt x="1408200" y="1092964"/>
                    <a:pt x="1092964" y="1408200"/>
                    <a:pt x="704100" y="1408200"/>
                  </a:cubicBezTo>
                  <a:cubicBezTo>
                    <a:pt x="315236" y="1408200"/>
                    <a:pt x="0" y="1092964"/>
                    <a:pt x="0" y="704100"/>
                  </a:cubicBezTo>
                  <a:cubicBezTo>
                    <a:pt x="0" y="315236"/>
                    <a:pt x="315236" y="0"/>
                    <a:pt x="704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007E8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sz="2000"/>
            </a:p>
          </p:txBody>
        </p:sp>
        <p:sp>
          <p:nvSpPr>
            <p:cNvPr id="22" name="Rectangle 804"/>
            <p:cNvSpPr/>
            <p:nvPr/>
          </p:nvSpPr>
          <p:spPr>
            <a:xfrm>
              <a:off x="163274" y="2844904"/>
              <a:ext cx="970962" cy="27711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3200" kern="1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</a:rPr>
                <a:t>简洁</a:t>
              </a:r>
              <a:endParaRPr lang="zh-CN" sz="3200" kern="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" name="Shape 805"/>
            <p:cNvSpPr/>
            <p:nvPr/>
          </p:nvSpPr>
          <p:spPr>
            <a:xfrm>
              <a:off x="1616300" y="0"/>
              <a:ext cx="1408200" cy="1408200"/>
            </a:xfrm>
            <a:custGeom>
              <a:avLst/>
              <a:gdLst/>
              <a:ahLst/>
              <a:cxnLst/>
              <a:rect l="0" t="0" r="0" b="0"/>
              <a:pathLst>
                <a:path w="1408200" h="1408200">
                  <a:moveTo>
                    <a:pt x="704100" y="0"/>
                  </a:moveTo>
                  <a:cubicBezTo>
                    <a:pt x="890839" y="0"/>
                    <a:pt x="1069929" y="74182"/>
                    <a:pt x="1201974" y="206226"/>
                  </a:cubicBezTo>
                  <a:cubicBezTo>
                    <a:pt x="1334018" y="338271"/>
                    <a:pt x="1408200" y="517361"/>
                    <a:pt x="1408200" y="704100"/>
                  </a:cubicBezTo>
                  <a:cubicBezTo>
                    <a:pt x="1408200" y="1092964"/>
                    <a:pt x="1092963" y="1408200"/>
                    <a:pt x="704100" y="1408200"/>
                  </a:cubicBezTo>
                  <a:cubicBezTo>
                    <a:pt x="315236" y="1408200"/>
                    <a:pt x="0" y="1092964"/>
                    <a:pt x="0" y="704100"/>
                  </a:cubicBezTo>
                  <a:cubicBezTo>
                    <a:pt x="0" y="315236"/>
                    <a:pt x="315236" y="0"/>
                    <a:pt x="704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4B4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sz="2000"/>
            </a:p>
          </p:txBody>
        </p:sp>
        <p:sp>
          <p:nvSpPr>
            <p:cNvPr id="24" name="Shape 806"/>
            <p:cNvSpPr/>
            <p:nvPr/>
          </p:nvSpPr>
          <p:spPr>
            <a:xfrm>
              <a:off x="289586" y="465775"/>
              <a:ext cx="1689300" cy="1689300"/>
            </a:xfrm>
            <a:custGeom>
              <a:avLst/>
              <a:gdLst/>
              <a:ahLst/>
              <a:cxnLst/>
              <a:rect l="0" t="0" r="0" b="0"/>
              <a:pathLst>
                <a:path w="1689300" h="1689300">
                  <a:moveTo>
                    <a:pt x="844650" y="0"/>
                  </a:moveTo>
                  <a:cubicBezTo>
                    <a:pt x="1068665" y="0"/>
                    <a:pt x="1283505" y="88990"/>
                    <a:pt x="1441908" y="247392"/>
                  </a:cubicBezTo>
                  <a:cubicBezTo>
                    <a:pt x="1600311" y="405795"/>
                    <a:pt x="1689300" y="620635"/>
                    <a:pt x="1689300" y="844650"/>
                  </a:cubicBezTo>
                  <a:cubicBezTo>
                    <a:pt x="1689300" y="1311137"/>
                    <a:pt x="1311137" y="1689300"/>
                    <a:pt x="844650" y="1689300"/>
                  </a:cubicBezTo>
                  <a:cubicBezTo>
                    <a:pt x="378163" y="1689300"/>
                    <a:pt x="0" y="1311137"/>
                    <a:pt x="0" y="844650"/>
                  </a:cubicBezTo>
                  <a:cubicBezTo>
                    <a:pt x="0" y="378163"/>
                    <a:pt x="378163" y="0"/>
                    <a:pt x="8446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EDD6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sz="2000"/>
            </a:p>
          </p:txBody>
        </p:sp>
        <p:sp>
          <p:nvSpPr>
            <p:cNvPr id="25" name="Rectangle 808"/>
            <p:cNvSpPr/>
            <p:nvPr/>
          </p:nvSpPr>
          <p:spPr>
            <a:xfrm>
              <a:off x="798680" y="1244661"/>
              <a:ext cx="1071725" cy="27711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3200" kern="100" dirty="0" smtClean="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易用</a:t>
              </a:r>
              <a:endParaRPr lang="zh-CN" sz="3200" kern="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" name="Rectangle 810"/>
            <p:cNvSpPr/>
            <p:nvPr/>
          </p:nvSpPr>
          <p:spPr>
            <a:xfrm>
              <a:off x="2015249" y="465775"/>
              <a:ext cx="1197268" cy="27711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3200" kern="100" dirty="0" smtClean="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易学</a:t>
              </a:r>
              <a:endParaRPr lang="zh-CN" sz="3200" kern="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27" name="Shape 806"/>
          <p:cNvSpPr/>
          <p:nvPr/>
        </p:nvSpPr>
        <p:spPr>
          <a:xfrm>
            <a:off x="6957308" y="2346227"/>
            <a:ext cx="1688948" cy="1689284"/>
          </a:xfrm>
          <a:custGeom>
            <a:avLst/>
            <a:gdLst/>
            <a:ahLst/>
            <a:cxnLst/>
            <a:rect l="0" t="0" r="0" b="0"/>
            <a:pathLst>
              <a:path w="1689300" h="1689300">
                <a:moveTo>
                  <a:pt x="844650" y="0"/>
                </a:moveTo>
                <a:cubicBezTo>
                  <a:pt x="1068665" y="0"/>
                  <a:pt x="1283505" y="88990"/>
                  <a:pt x="1441908" y="247392"/>
                </a:cubicBezTo>
                <a:cubicBezTo>
                  <a:pt x="1600311" y="405795"/>
                  <a:pt x="1689300" y="620635"/>
                  <a:pt x="1689300" y="844650"/>
                </a:cubicBezTo>
                <a:cubicBezTo>
                  <a:pt x="1689300" y="1311137"/>
                  <a:pt x="1311137" y="1689300"/>
                  <a:pt x="844650" y="1689300"/>
                </a:cubicBezTo>
                <a:cubicBezTo>
                  <a:pt x="378163" y="1689300"/>
                  <a:pt x="0" y="1311137"/>
                  <a:pt x="0" y="844650"/>
                </a:cubicBezTo>
                <a:cubicBezTo>
                  <a:pt x="0" y="378163"/>
                  <a:pt x="378163" y="0"/>
                  <a:pt x="844650" y="0"/>
                </a:cubicBez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zh-CN" altLang="en-US" sz="2000"/>
          </a:p>
        </p:txBody>
      </p:sp>
      <p:sp>
        <p:nvSpPr>
          <p:cNvPr id="28" name="Rectangle 808"/>
          <p:cNvSpPr/>
          <p:nvPr/>
        </p:nvSpPr>
        <p:spPr>
          <a:xfrm>
            <a:off x="7206767" y="2839637"/>
            <a:ext cx="914612" cy="277115"/>
          </a:xfrm>
          <a:prstGeom prst="rect">
            <a:avLst/>
          </a:prstGeom>
          <a:ln>
            <a:noFill/>
          </a:ln>
        </p:spPr>
        <p:txBody>
          <a:bodyPr lIns="0" tIns="0" rIns="0" bIns="0" rtlCol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zh-CN" altLang="en-US" sz="3200" kern="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迅速</a:t>
            </a:r>
            <a:endParaRPr lang="zh-CN" sz="3200" kern="100" dirty="0">
              <a:solidFill>
                <a:srgbClr val="000000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6826" y="1181972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生活服务型产品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1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用户旅程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419350"/>
            <a:ext cx="106108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67840" cy="107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2" name="TextBox 24"/>
          <p:cNvSpPr>
            <a:spLocks noChangeArrowheads="1"/>
          </p:cNvSpPr>
          <p:nvPr/>
        </p:nvSpPr>
        <p:spPr bwMode="auto">
          <a:xfrm>
            <a:off x="672752" y="271589"/>
            <a:ext cx="311074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愿景声明</a:t>
            </a:r>
            <a:endParaRPr lang="zh-CN" altLang="en-US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90799" y="2328825"/>
            <a:ext cx="7766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本产品的产生是为帮助在外出差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者在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当地人家中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能够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品尝到健康美食，以及帮助外出旅游的人们能更好的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融入当地人生活，体验当地文化促进人们的出行便利</a:t>
            </a:r>
            <a:endParaRPr lang="en-US" altLang="zh-CN" sz="4400" spc="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14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10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11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12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13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1"/>
      <p:bldP spid="6157" grpId="10"/>
      <p:bldP spid="6158" grpId="11"/>
      <p:bldP spid="6159" grpId="12"/>
      <p:bldP spid="6160" grpId="13"/>
      <p:bldP spid="6162" grpId="1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199027"/>
            <a:ext cx="6364399" cy="5539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内投票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811" y="753025"/>
            <a:ext cx="8365392" cy="369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" name="Picture 1" descr="C:\Users\asus\Documents\Tencent Files\906438950\Image\C2C\B66A1CEDBD2DDACA7D29EA9A2B95F2C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000" y="4220307"/>
            <a:ext cx="3361532" cy="252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投票结束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87" y="789354"/>
            <a:ext cx="8616950" cy="332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3" name="Picture 1" descr="C:\Users\asus\Documents\Tencent Files\906438950\Image\C2C\0C1FDDF1508E0A2034D4D3796AE889C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900" y="4116754"/>
            <a:ext cx="3363758" cy="25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黄金之路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538288"/>
            <a:ext cx="75914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26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四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5270392" y="2137062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DIVERGE	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9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" grpId="0" animBg="1"/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HMW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Crazy 8s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>
            <a:spLocks noChangeArrowheads="1"/>
          </p:cNvSpPr>
          <p:nvPr/>
        </p:nvSpPr>
        <p:spPr bwMode="auto">
          <a:xfrm>
            <a:off x="4707564" y="4069622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分钟一个点子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五边形 20"/>
          <p:cNvSpPr>
            <a:spLocks noChangeArrowheads="1"/>
          </p:cNvSpPr>
          <p:nvPr/>
        </p:nvSpPr>
        <p:spPr bwMode="auto">
          <a:xfrm>
            <a:off x="3649335" y="409756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9"/>
          <p:cNvSpPr>
            <a:spLocks noChangeArrowheads="1"/>
          </p:cNvSpPr>
          <p:nvPr/>
        </p:nvSpPr>
        <p:spPr bwMode="auto">
          <a:xfrm>
            <a:off x="3945314" y="4071899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7" name="TextBox 15"/>
          <p:cNvSpPr>
            <a:spLocks noChangeArrowheads="1"/>
          </p:cNvSpPr>
          <p:nvPr/>
        </p:nvSpPr>
        <p:spPr bwMode="auto">
          <a:xfrm>
            <a:off x="4712463" y="4848168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分钟一个故事板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五边形 20"/>
          <p:cNvSpPr>
            <a:spLocks noChangeArrowheads="1"/>
          </p:cNvSpPr>
          <p:nvPr/>
        </p:nvSpPr>
        <p:spPr bwMode="auto">
          <a:xfrm>
            <a:off x="3654234" y="487610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3" grpId="0" animBg="1"/>
      <p:bldP spid="6155" grpId="0" animBg="1"/>
      <p:bldP spid="6157" grpId="0"/>
      <p:bldP spid="6158" grpId="0"/>
      <p:bldP spid="6159" grpId="0"/>
      <p:bldP spid="6160" grpId="0"/>
      <p:bldP spid="14" grpId="0" animBg="1"/>
      <p:bldP spid="15" grpId="0" animBg="1"/>
      <p:bldP spid="16" grpId="0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5123" y="1247512"/>
            <a:ext cx="1039250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          </a:t>
            </a:r>
            <a:r>
              <a:rPr lang="zh-CN" altLang="zh-CN" sz="2800" dirty="0" smtClean="0"/>
              <a:t>我们</a:t>
            </a:r>
            <a:r>
              <a:rPr lang="zh-CN" altLang="zh-CN" sz="2800" dirty="0"/>
              <a:t>遇见了李狗蛋，一个出去旅游的大学生，我们对他使用蹭饭</a:t>
            </a:r>
            <a:r>
              <a:rPr lang="en-US" altLang="zh-CN" sz="2800" dirty="0"/>
              <a:t>APP</a:t>
            </a:r>
            <a:r>
              <a:rPr lang="zh-CN" altLang="zh-CN" sz="2800" dirty="0"/>
              <a:t>去当地人家中就餐感到惊讶，这样他就更好的了解到当地文化</a:t>
            </a:r>
            <a:r>
              <a:rPr lang="en-US" altLang="zh-CN" sz="2800" dirty="0"/>
              <a:t>.</a:t>
            </a:r>
            <a:r>
              <a:rPr lang="zh-CN" altLang="zh-CN" sz="2800" dirty="0"/>
              <a:t>这将帮助旅行者有更好的旅游体验</a:t>
            </a:r>
            <a:r>
              <a:rPr lang="en-US" altLang="zh-CN" sz="2800" dirty="0"/>
              <a:t>.</a:t>
            </a:r>
            <a:endParaRPr lang="zh-CN" altLang="zh-CN" sz="2800" dirty="0"/>
          </a:p>
          <a:p>
            <a:endParaRPr lang="en-US" altLang="zh-CN" sz="2800" dirty="0" smtClean="0"/>
          </a:p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zh-CN" sz="2800" dirty="0"/>
              <a:t>使</a:t>
            </a:r>
            <a:r>
              <a:rPr lang="en-US" altLang="zh-CN" sz="2800" dirty="0"/>
              <a:t>APP</a:t>
            </a:r>
            <a:r>
              <a:rPr lang="zh-CN" altLang="zh-CN" sz="2800" dirty="0"/>
              <a:t>配对用户与</a:t>
            </a:r>
            <a:r>
              <a:rPr lang="zh-CN" altLang="zh-CN" sz="2800" dirty="0" smtClean="0"/>
              <a:t>商家</a:t>
            </a:r>
            <a:endParaRPr lang="en-US" altLang="zh-CN" sz="2800" dirty="0" smtClean="0"/>
          </a:p>
          <a:p>
            <a:r>
              <a:rPr lang="zh-CN" altLang="en-US" sz="2800" dirty="0" smtClean="0"/>
              <a:t>方法：</a:t>
            </a:r>
            <a:endParaRPr lang="zh-CN" altLang="zh-CN" sz="2800" dirty="0"/>
          </a:p>
          <a:p>
            <a:r>
              <a:rPr lang="zh-CN" altLang="zh-CN" sz="2800" dirty="0"/>
              <a:t>增加排行榜功能</a:t>
            </a:r>
          </a:p>
          <a:p>
            <a:r>
              <a:rPr lang="zh-CN" altLang="zh-CN" sz="2800" dirty="0"/>
              <a:t>增加搜索功能</a:t>
            </a:r>
          </a:p>
          <a:p>
            <a:r>
              <a:rPr lang="zh-CN" altLang="zh-CN" sz="2800" dirty="0"/>
              <a:t>增加游记功能</a:t>
            </a:r>
          </a:p>
          <a:p>
            <a:r>
              <a:rPr lang="zh-CN" altLang="zh-CN" sz="2800" dirty="0"/>
              <a:t>增加评论功能</a:t>
            </a:r>
          </a:p>
        </p:txBody>
      </p:sp>
    </p:spTree>
    <p:extLst>
      <p:ext uri="{BB962C8B-B14F-4D97-AF65-F5344CB8AC3E}">
        <p14:creationId xmlns:p14="http://schemas.microsoft.com/office/powerpoint/2010/main" val="136634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0846" y="144094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zh-CN" sz="2800" dirty="0"/>
              <a:t>使用户有更好的旅游</a:t>
            </a:r>
            <a:r>
              <a:rPr lang="zh-CN" altLang="zh-CN" sz="2800" dirty="0" smtClean="0"/>
              <a:t>体验</a:t>
            </a:r>
            <a:endParaRPr lang="en-US" altLang="zh-CN" sz="2800" dirty="0" smtClean="0"/>
          </a:p>
          <a:p>
            <a:r>
              <a:rPr lang="zh-CN" altLang="en-US" sz="2800" dirty="0" smtClean="0"/>
              <a:t>方法：</a:t>
            </a:r>
            <a:endParaRPr lang="zh-CN" altLang="zh-CN" sz="2800" dirty="0"/>
          </a:p>
          <a:p>
            <a:r>
              <a:rPr lang="zh-CN" altLang="zh-CN" sz="2800" dirty="0"/>
              <a:t>增加寻找驴友功能</a:t>
            </a:r>
          </a:p>
          <a:p>
            <a:r>
              <a:rPr lang="zh-CN" altLang="zh-CN" sz="2800" dirty="0"/>
              <a:t>增加团购功能</a:t>
            </a:r>
          </a:p>
          <a:p>
            <a:r>
              <a:rPr lang="zh-CN" altLang="zh-CN" sz="2800" dirty="0"/>
              <a:t>增加游记功能</a:t>
            </a:r>
          </a:p>
          <a:p>
            <a:r>
              <a:rPr lang="zh-CN" altLang="zh-CN" sz="2800" dirty="0"/>
              <a:t>增加住宿功能</a:t>
            </a:r>
          </a:p>
        </p:txBody>
      </p:sp>
    </p:spTree>
    <p:extLst>
      <p:ext uri="{BB962C8B-B14F-4D97-AF65-F5344CB8AC3E}">
        <p14:creationId xmlns:p14="http://schemas.microsoft.com/office/powerpoint/2010/main" val="18107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CRAZY 8s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65530" y="-1071412"/>
            <a:ext cx="5261921" cy="935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个点子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77" y="1473259"/>
            <a:ext cx="8150469" cy="4584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81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个故事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18772" y="-1534025"/>
            <a:ext cx="5797062" cy="1030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9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67840" cy="107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UNDERSTAND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DISCOVERY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1" name="TextBox 15"/>
          <p:cNvSpPr>
            <a:spLocks noChangeArrowheads="1"/>
          </p:cNvSpPr>
          <p:nvPr/>
        </p:nvSpPr>
        <p:spPr bwMode="auto">
          <a:xfrm>
            <a:off x="4707564" y="4067345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DEFINE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6" name="五边形 20"/>
          <p:cNvSpPr>
            <a:spLocks noChangeArrowheads="1"/>
          </p:cNvSpPr>
          <p:nvPr/>
        </p:nvSpPr>
        <p:spPr bwMode="auto">
          <a:xfrm>
            <a:off x="3649335" y="4095285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>
            <a:spLocks noChangeArrowheads="1"/>
          </p:cNvSpPr>
          <p:nvPr/>
        </p:nvSpPr>
        <p:spPr bwMode="auto">
          <a:xfrm>
            <a:off x="4707564" y="4796366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DIVERGE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五边形 20"/>
          <p:cNvSpPr>
            <a:spLocks noChangeArrowheads="1"/>
          </p:cNvSpPr>
          <p:nvPr/>
        </p:nvSpPr>
        <p:spPr bwMode="auto">
          <a:xfrm>
            <a:off x="3649335" y="4824306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9"/>
          <p:cNvSpPr>
            <a:spLocks noChangeArrowheads="1"/>
          </p:cNvSpPr>
          <p:nvPr/>
        </p:nvSpPr>
        <p:spPr bwMode="auto">
          <a:xfrm>
            <a:off x="3944167" y="4798643"/>
            <a:ext cx="2372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7" name="TextBox 14"/>
          <p:cNvSpPr>
            <a:spLocks noChangeArrowheads="1"/>
          </p:cNvSpPr>
          <p:nvPr/>
        </p:nvSpPr>
        <p:spPr bwMode="auto">
          <a:xfrm>
            <a:off x="4712463" y="5593714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DECIDE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五边形 19"/>
          <p:cNvSpPr>
            <a:spLocks noChangeArrowheads="1"/>
          </p:cNvSpPr>
          <p:nvPr/>
        </p:nvSpPr>
        <p:spPr bwMode="auto">
          <a:xfrm>
            <a:off x="3654234" y="5621653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3949066" y="5597590"/>
            <a:ext cx="2372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5</a:t>
            </a:r>
            <a:endParaRPr lang="en-US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1" grpId="0" animBg="1"/>
      <p:bldP spid="6153" grpId="0" animBg="1"/>
      <p:bldP spid="6155" grpId="0" animBg="1"/>
      <p:bldP spid="6156" grpId="0" animBg="1"/>
      <p:bldP spid="6157" grpId="0"/>
      <p:bldP spid="6158" grpId="0"/>
      <p:bldP spid="6159" grpId="0"/>
      <p:bldP spid="6160" grpId="0"/>
      <p:bldP spid="14" grpId="0" animBg="1"/>
      <p:bldP spid="15" grpId="0" animBg="1"/>
      <p:bldP spid="16" grpId="0"/>
      <p:bldP spid="17" grpId="0" animBg="1"/>
      <p:bldP spid="18" grpId="0" animBg="1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 flipH="1">
            <a:off x="4280614" y="1053132"/>
            <a:ext cx="3077766" cy="157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zh-CN" altLang="en-US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饭蹭</a:t>
            </a:r>
            <a:endParaRPr lang="zh-CN" altLang="en-US" sz="10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鼎大标宋简" panose="02010609010101010101" charset="0"/>
              <a:ea typeface="文鼎大标宋简" panose="02010609010101010101" charset="0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 rot="16200000" flipH="1">
            <a:off x="7563106" y="1747769"/>
            <a:ext cx="153888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en-US" altLang="zh-CN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APP</a:t>
            </a:r>
            <a:endParaRPr lang="zh-CN" altLang="en-US" sz="10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鼎大标宋简" panose="02010609010101010101" charset="0"/>
              <a:ea typeface="文鼎大标宋简" panose="02010609010101010101" charset="0"/>
              <a:cs typeface="Arial" panose="020B0604020202020204" pitchFamily="34" charset="0"/>
            </a:endParaRPr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 flipH="1">
            <a:off x="6183828" y="2498725"/>
            <a:ext cx="307777" cy="315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r>
              <a:rPr lang="en-US" altLang="zh-CN" sz="20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-</a:t>
            </a:r>
            <a:r>
              <a:rPr lang="zh-CN" altLang="en-US" sz="20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让蹭饭变得更有意义</a:t>
            </a:r>
            <a:endParaRPr lang="zh-CN" altLang="en-US" sz="1600" b="1" dirty="0">
              <a:latin typeface="迷你简姚体" panose="03000509000000000000" pitchFamily="65" charset="-122"/>
              <a:ea typeface="迷你简姚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16272" y="4562544"/>
            <a:ext cx="19442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1" lang="en-US" altLang="zh-CN" b="1" dirty="0"/>
              <a:t>G12</a:t>
            </a:r>
            <a:r>
              <a:rPr kumimoji="1" lang="zh-CN" altLang="en-US" b="1" dirty="0"/>
              <a:t>小组</a:t>
            </a: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/>
              <a:t>蒋家俊</a:t>
            </a: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/>
              <a:t>李</a:t>
            </a:r>
            <a:r>
              <a:rPr kumimoji="1" lang="zh-CN" altLang="en-US" b="1" dirty="0" smtClean="0"/>
              <a:t>捷</a:t>
            </a:r>
            <a:endParaRPr kumimoji="1" lang="en-US" altLang="zh-CN" b="1" dirty="0" smtClean="0"/>
          </a:p>
          <a:p>
            <a:pPr eaLnBrk="1" hangingPunct="1">
              <a:defRPr/>
            </a:pPr>
            <a:r>
              <a:rPr kumimoji="1" lang="zh-CN" altLang="en-US" b="1" dirty="0" smtClean="0"/>
              <a:t>陈杭俊</a:t>
            </a: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 smtClean="0"/>
              <a:t>厉</a:t>
            </a:r>
            <a:r>
              <a:rPr kumimoji="1" lang="zh-CN" altLang="en-US" b="1" dirty="0"/>
              <a:t>佩强</a:t>
            </a:r>
          </a:p>
        </p:txBody>
      </p:sp>
    </p:spTree>
    <p:extLst>
      <p:ext uri="{BB962C8B-B14F-4D97-AF65-F5344CB8AC3E}">
        <p14:creationId xmlns:p14="http://schemas.microsoft.com/office/powerpoint/2010/main" val="342952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5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5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15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31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0"/>
      <p:bldP spid="4" grpId="1"/>
      <p:bldP spid="5" grpId="0"/>
      <p:bldP spid="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五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5270392" y="2137062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DECIDE	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1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" grpId="0" animBg="1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HMW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分镜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>
            <a:spLocks noChangeArrowheads="1"/>
          </p:cNvSpPr>
          <p:nvPr/>
        </p:nvSpPr>
        <p:spPr bwMode="auto">
          <a:xfrm>
            <a:off x="4707564" y="4069622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故事板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五边形 20"/>
          <p:cNvSpPr>
            <a:spLocks noChangeArrowheads="1"/>
          </p:cNvSpPr>
          <p:nvPr/>
        </p:nvSpPr>
        <p:spPr bwMode="auto">
          <a:xfrm>
            <a:off x="3649335" y="409756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9"/>
          <p:cNvSpPr>
            <a:spLocks noChangeArrowheads="1"/>
          </p:cNvSpPr>
          <p:nvPr/>
        </p:nvSpPr>
        <p:spPr bwMode="auto">
          <a:xfrm>
            <a:off x="3945314" y="4071899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7" name="TextBox 15"/>
          <p:cNvSpPr>
            <a:spLocks noChangeArrowheads="1"/>
          </p:cNvSpPr>
          <p:nvPr/>
        </p:nvSpPr>
        <p:spPr bwMode="auto">
          <a:xfrm>
            <a:off x="4712463" y="4848168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概念视频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五边形 20"/>
          <p:cNvSpPr>
            <a:spLocks noChangeArrowheads="1"/>
          </p:cNvSpPr>
          <p:nvPr/>
        </p:nvSpPr>
        <p:spPr bwMode="auto">
          <a:xfrm>
            <a:off x="3654234" y="487610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3" grpId="0" animBg="1"/>
      <p:bldP spid="6155" grpId="0" animBg="1"/>
      <p:bldP spid="6157" grpId="0"/>
      <p:bldP spid="6158" grpId="0"/>
      <p:bldP spid="6159" grpId="0"/>
      <p:bldP spid="6160" grpId="0"/>
      <p:bldP spid="14" grpId="0" animBg="1"/>
      <p:bldP spid="15" grpId="0" animBg="1"/>
      <p:bldP spid="16" grpId="0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0846" y="14409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en-US" sz="2800" dirty="0" smtClean="0"/>
              <a:t>吸引用户：</a:t>
            </a:r>
            <a:endParaRPr lang="zh-CN" altLang="zh-CN" sz="2800" dirty="0"/>
          </a:p>
          <a:p>
            <a:r>
              <a:rPr lang="zh-CN" altLang="en-US" sz="2800" dirty="0" smtClean="0"/>
              <a:t>最疯狂的：与携程合作 </a:t>
            </a:r>
            <a:endParaRPr lang="en-US" altLang="zh-CN" sz="2800" dirty="0" smtClean="0"/>
          </a:p>
          <a:p>
            <a:r>
              <a:rPr lang="zh-CN" altLang="en-US" sz="2800" dirty="0" smtClean="0"/>
              <a:t>最好的：老用户邀请新用户</a:t>
            </a:r>
            <a:endParaRPr lang="en-US" altLang="zh-CN" sz="2800" dirty="0" smtClean="0"/>
          </a:p>
          <a:p>
            <a:r>
              <a:rPr lang="zh-CN" altLang="en-US" sz="2800" dirty="0" smtClean="0"/>
              <a:t>最可行：发传单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3543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0846" y="14409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en-US" sz="2800" dirty="0" smtClean="0"/>
              <a:t>匹配商家：</a:t>
            </a:r>
            <a:endParaRPr lang="zh-CN" altLang="zh-CN" sz="2800" dirty="0"/>
          </a:p>
          <a:p>
            <a:r>
              <a:rPr lang="zh-CN" altLang="en-US" sz="2800" dirty="0" smtClean="0"/>
              <a:t>最疯狂的：商家上街招揽用户</a:t>
            </a:r>
            <a:endParaRPr lang="en-US" altLang="zh-CN" sz="2800" dirty="0" smtClean="0"/>
          </a:p>
          <a:p>
            <a:r>
              <a:rPr lang="zh-CN" altLang="en-US" sz="2800" dirty="0" smtClean="0"/>
              <a:t>最好的</a:t>
            </a:r>
            <a:r>
              <a:rPr lang="zh-CN" altLang="en-US" sz="2800" dirty="0" smtClean="0">
                <a:sym typeface="Wingdings" pitchFamily="2" charset="2"/>
              </a:rPr>
              <a:t>：（按分类）</a:t>
            </a:r>
            <a:r>
              <a:rPr lang="zh-CN" altLang="en-US" sz="2800" dirty="0" smtClean="0"/>
              <a:t>排序</a:t>
            </a:r>
            <a:endParaRPr lang="en-US" altLang="zh-CN" sz="2800" dirty="0" smtClean="0"/>
          </a:p>
          <a:p>
            <a:r>
              <a:rPr lang="zh-CN" altLang="en-US" sz="2800" dirty="0" smtClean="0"/>
              <a:t>最可行：关键字搜索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1692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0846" y="14409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en-US" sz="2800" dirty="0" smtClean="0"/>
              <a:t>使用户有更好的用户体验：</a:t>
            </a:r>
            <a:endParaRPr lang="zh-CN" altLang="zh-CN" sz="2800" dirty="0"/>
          </a:p>
          <a:p>
            <a:r>
              <a:rPr lang="zh-CN" altLang="en-US" sz="2800" dirty="0" smtClean="0"/>
              <a:t>最疯狂的：机场专车接送</a:t>
            </a:r>
            <a:endParaRPr lang="en-US" altLang="zh-CN" sz="2800" dirty="0" smtClean="0"/>
          </a:p>
          <a:p>
            <a:r>
              <a:rPr lang="zh-CN" altLang="en-US" sz="2800" dirty="0" smtClean="0"/>
              <a:t>最好的</a:t>
            </a:r>
            <a:r>
              <a:rPr lang="zh-CN" altLang="en-US" sz="2800" dirty="0" smtClean="0">
                <a:sym typeface="Wingdings" pitchFamily="2" charset="2"/>
              </a:rPr>
              <a:t>：寻找驴友</a:t>
            </a:r>
            <a:endParaRPr lang="en-US" altLang="zh-CN" sz="2800" dirty="0" smtClean="0">
              <a:sym typeface="Wingdings" pitchFamily="2" charset="2"/>
            </a:endParaRPr>
          </a:p>
          <a:p>
            <a:r>
              <a:rPr lang="zh-CN" altLang="en-US" sz="2800" dirty="0" smtClean="0"/>
              <a:t>最可行：增加游记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8788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0846" y="1440943"/>
            <a:ext cx="80830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en-US" sz="2800" dirty="0" smtClean="0"/>
              <a:t>使用户了解商家：</a:t>
            </a:r>
            <a:endParaRPr lang="zh-CN" altLang="zh-CN" sz="2800" dirty="0"/>
          </a:p>
          <a:p>
            <a:r>
              <a:rPr lang="zh-CN" altLang="en-US" sz="2800" dirty="0" smtClean="0"/>
              <a:t>最疯狂的：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商家主页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增加商家联系方式</a:t>
            </a:r>
            <a:endParaRPr lang="en-US" altLang="zh-CN" sz="2800" dirty="0" smtClean="0"/>
          </a:p>
          <a:p>
            <a:r>
              <a:rPr lang="zh-CN" altLang="en-US" sz="2800" dirty="0" smtClean="0"/>
              <a:t>最好的</a:t>
            </a:r>
            <a:r>
              <a:rPr lang="zh-CN" altLang="en-US" sz="2800" dirty="0" smtClean="0">
                <a:sym typeface="Wingdings" pitchFamily="2" charset="2"/>
              </a:rPr>
              <a:t>：</a:t>
            </a:r>
            <a:r>
              <a:rPr lang="en-US" altLang="zh-CN" sz="2800" dirty="0"/>
              <a:t> 1</a:t>
            </a:r>
            <a:r>
              <a:rPr lang="zh-CN" altLang="en-US" sz="2800" dirty="0"/>
              <a:t>商家</a:t>
            </a:r>
            <a:r>
              <a:rPr lang="zh-CN" altLang="en-US" sz="2800" dirty="0" smtClean="0"/>
              <a:t>主页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用户评论</a:t>
            </a:r>
            <a:endParaRPr lang="en-US" altLang="zh-CN" sz="2800" dirty="0" smtClean="0"/>
          </a:p>
          <a:p>
            <a:r>
              <a:rPr lang="zh-CN" altLang="en-US" sz="2800" dirty="0" smtClean="0"/>
              <a:t>最可行：</a:t>
            </a:r>
            <a:r>
              <a:rPr lang="en-US" altLang="zh-CN" sz="2800" dirty="0"/>
              <a:t>4</a:t>
            </a:r>
            <a:r>
              <a:rPr lang="zh-CN" altLang="en-US" sz="2800" dirty="0"/>
              <a:t>用户评论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9763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分镜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81" y="705967"/>
            <a:ext cx="7852019" cy="585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8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分镜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05" y="784958"/>
            <a:ext cx="8350250" cy="595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4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故事板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91" y="835514"/>
            <a:ext cx="8051800" cy="578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5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一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4386862" y="2137062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UNDERSTAND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2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3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4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1" animBg="1"/>
      <p:bldP spid="4" grpId="2" animBg="1"/>
      <p:bldP spid="5" grpId="3" animBg="1"/>
      <p:bldP spid="6" grpId="4" animBg="1"/>
      <p:bldP spid="7" grpId="5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故事板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67" y="720388"/>
            <a:ext cx="8173426" cy="593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5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故事板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1793875"/>
            <a:ext cx="5045075" cy="32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2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概念视频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954" y="1732833"/>
            <a:ext cx="3328377" cy="4602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6768"/>
            <a:ext cx="3674283" cy="518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83" y="1358888"/>
            <a:ext cx="3693671" cy="535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0843763" y="30420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概念</a:t>
            </a:r>
            <a:r>
              <a:rPr lang="zh-CN" altLang="en-US" dirty="0" smtClean="0">
                <a:hlinkClick r:id="rId6" action="ppaction://hlinkfile"/>
              </a:rPr>
              <a:t>视频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368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六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4841606" y="2146548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PROTOTYPE	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10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" grpId="0" animBg="1"/>
      <p:bldP spid="6" grpId="0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草图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3" grpId="0" animBg="1"/>
      <p:bldP spid="615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草图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45116" y="-622383"/>
            <a:ext cx="2782352" cy="4946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06" y="476026"/>
            <a:ext cx="3880572" cy="288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0" y="3357504"/>
            <a:ext cx="4276237" cy="316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31" y="3371597"/>
            <a:ext cx="4411785" cy="315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6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个点子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77" y="1473259"/>
            <a:ext cx="8150469" cy="4584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7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 flipH="1">
            <a:off x="5819497" y="1209040"/>
            <a:ext cx="1538883" cy="157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zh-CN" altLang="en-US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谢</a:t>
            </a:r>
            <a:endParaRPr lang="zh-CN" altLang="en-US" sz="10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鼎大标宋简" panose="02010609010101010101" charset="0"/>
              <a:ea typeface="文鼎大标宋简" panose="02010609010101010101" charset="0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 flipH="1">
            <a:off x="6335752" y="2484755"/>
            <a:ext cx="1538883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zh-CN" alt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grpId="3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2"/>
      <p:bldP spid="4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150200"/>
            <a:ext cx="6364399" cy="65165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主线</a:t>
            </a:r>
            <a:endParaRPr 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95588"/>
            <a:ext cx="86868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" name="Picture 1" descr="C:\Users\asus\Documents\Tencent Files\906438950\Image\C2C\1CD00F980BE523A7F801100389D5F26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5" y="4594871"/>
            <a:ext cx="3389003" cy="181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90" y="211455"/>
            <a:ext cx="10801350" cy="61969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4656967" y="2123608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DISCOVERY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9"/>
          <p:cNvSpPr txBox="1"/>
          <p:nvPr/>
        </p:nvSpPr>
        <p:spPr bwMode="auto">
          <a:xfrm>
            <a:off x="4427486" y="2902403"/>
            <a:ext cx="3493317" cy="272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zh-CN" sz="10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2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3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4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6" nodeType="afterEffect" nodePh="1"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1" animBg="1"/>
      <p:bldP spid="4" grpId="2" animBg="1"/>
      <p:bldP spid="5" grpId="3" animBg="1"/>
      <p:bldP spid="6" grpId="4" animBg="1"/>
      <p:bldP spid="7" grpId="5"/>
      <p:bldP spid="8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了解用户的期望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确定项目范围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1" name="TextBox 15"/>
          <p:cNvSpPr>
            <a:spLocks noChangeArrowheads="1"/>
          </p:cNvSpPr>
          <p:nvPr/>
        </p:nvSpPr>
        <p:spPr bwMode="auto">
          <a:xfrm>
            <a:off x="4707564" y="4067345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评估同类已有实践和产品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6" name="五边形 20"/>
          <p:cNvSpPr>
            <a:spLocks noChangeArrowheads="1"/>
          </p:cNvSpPr>
          <p:nvPr/>
        </p:nvSpPr>
        <p:spPr bwMode="auto">
          <a:xfrm>
            <a:off x="3649335" y="4095285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1" grpId="0" animBg="1"/>
      <p:bldP spid="6153" grpId="0" animBg="1"/>
      <p:bldP spid="6155" grpId="0" animBg="1"/>
      <p:bldP spid="6156" grpId="0" animBg="1"/>
      <p:bldP spid="6157" grpId="0"/>
      <p:bldP spid="6158" grpId="0"/>
      <p:bldP spid="6159" grpId="0"/>
      <p:bldP spid="61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用户群体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" y="843540"/>
            <a:ext cx="1149154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通过国家旅游局调查得知，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2017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年国内旅游人次高达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50.01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人次，若加上出差人次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，人数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还可以再向上翻一番。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8" y="1447821"/>
            <a:ext cx="7569127" cy="367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262" y="1302448"/>
            <a:ext cx="3478884" cy="529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了解用户期望（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类用户）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158974" y="2074644"/>
            <a:ext cx="4055300" cy="1020064"/>
          </a:xfrm>
          <a:prstGeom prst="roundRect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6435" tIns="48218" rIns="96435" bIns="48218" numCol="1" rtlCol="0" anchor="t" anchorCtr="0" compatLnSpc="1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58974" y="3671317"/>
            <a:ext cx="4055300" cy="1020064"/>
          </a:xfrm>
          <a:prstGeom prst="roundRect">
            <a:avLst/>
          </a:prstGeom>
          <a:solidFill>
            <a:schemeClr val="accent4"/>
          </a:solidFill>
          <a:ln w="9525">
            <a:noFill/>
            <a:round/>
          </a:ln>
        </p:spPr>
        <p:txBody>
          <a:bodyPr vert="horz" wrap="square" lIns="96435" tIns="48218" rIns="96435" bIns="48218" numCol="1" rtlCol="0" anchor="t" anchorCtr="0" compatLnSpc="1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flipH="1">
            <a:off x="6604349" y="2072460"/>
            <a:ext cx="4055300" cy="1020064"/>
          </a:xfrm>
          <a:prstGeom prst="roundRect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6435" tIns="48218" rIns="96435" bIns="48218" numCol="1" rtlCol="0" anchor="t" anchorCtr="0" compatLnSpc="1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flipH="1">
            <a:off x="6604349" y="3671318"/>
            <a:ext cx="4055300" cy="1020064"/>
          </a:xfrm>
          <a:prstGeom prst="roundRect">
            <a:avLst/>
          </a:prstGeom>
          <a:solidFill>
            <a:schemeClr val="accent3"/>
          </a:solidFill>
          <a:ln w="9525">
            <a:noFill/>
            <a:round/>
          </a:ln>
        </p:spPr>
        <p:txBody>
          <a:bodyPr vert="horz" wrap="square" lIns="96435" tIns="48218" rIns="96435" bIns="48218" numCol="1" rtlCol="0" anchor="t" anchorCtr="0" compatLnSpc="1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 flipH="1">
            <a:off x="6112510" y="1811020"/>
            <a:ext cx="1782445" cy="1536700"/>
          </a:xfrm>
          <a:prstGeom prst="hexagon">
            <a:avLst/>
          </a:prstGeom>
          <a:blipFill rotWithShape="1">
            <a:blip r:embed="rId3"/>
            <a:stretch>
              <a:fillRect/>
            </a:stretch>
          </a:blipFill>
          <a:ln w="57150">
            <a:solidFill>
              <a:schemeClr val="accent2"/>
            </a:solidFill>
            <a:round/>
          </a:ln>
        </p:spPr>
        <p:txBody>
          <a:bodyPr vert="horz" wrap="square" lIns="96435" tIns="48218" rIns="96435" bIns="48218" numCol="1" rtlCol="0" anchor="ctr" anchorCtr="0" compatLnSpc="1"/>
          <a:lstStyle/>
          <a:p>
            <a:pPr algn="ctr"/>
            <a:endParaRPr lang="en-US" sz="1265" b="1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79005" y="2449950"/>
            <a:ext cx="2228425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8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lear Sans" panose="020B0503030202020304" pitchFamily="34" charset="0"/>
                <a:sym typeface="Times New Roman" panose="02020603050405020304" pitchFamily="18" charset="0"/>
              </a:rPr>
              <a:t>类似系统当点用户</a:t>
            </a:r>
            <a:endParaRPr lang="en-GB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79005" y="4048807"/>
            <a:ext cx="2228425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8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lear Sans" panose="020B0503030202020304" pitchFamily="34" charset="0"/>
                <a:sym typeface="Times New Roman" panose="02020603050405020304" pitchFamily="18" charset="0"/>
              </a:rPr>
              <a:t>极端用户</a:t>
            </a:r>
            <a:endParaRPr lang="en-GB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35520" y="2449950"/>
            <a:ext cx="2228425" cy="518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8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lear Sans" panose="020B0503030202020304" pitchFamily="34" charset="0"/>
                <a:sym typeface="Times New Roman" panose="02020603050405020304" pitchFamily="18" charset="0"/>
              </a:rPr>
              <a:t>目标用户（经常出差或旅游的人）</a:t>
            </a:r>
            <a:endParaRPr lang="en-GB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35520" y="4048806"/>
            <a:ext cx="2228425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8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lear Sans" panose="020B0503030202020304" pitchFamily="34" charset="0"/>
                <a:sym typeface="Times New Roman" panose="02020603050405020304" pitchFamily="18" charset="0"/>
              </a:rPr>
              <a:t>未来用户</a:t>
            </a:r>
            <a:endParaRPr lang="en-GB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4231005" y="3409950"/>
            <a:ext cx="1782445" cy="1536700"/>
          </a:xfrm>
          <a:prstGeom prst="hexagon">
            <a:avLst/>
          </a:prstGeom>
          <a:blipFill rotWithShape="1">
            <a:blip r:embed="rId4"/>
            <a:stretch>
              <a:fillRect/>
            </a:stretch>
          </a:blipFill>
          <a:ln w="57150">
            <a:solidFill>
              <a:schemeClr val="accent2"/>
            </a:solidFill>
            <a:round/>
          </a:ln>
        </p:spPr>
        <p:txBody>
          <a:bodyPr vert="horz" wrap="square" lIns="96435" tIns="48218" rIns="96435" bIns="48218" numCol="1" rtlCol="0" anchor="ctr" anchorCtr="0" compatLnSpc="1"/>
          <a:lstStyle/>
          <a:p>
            <a:pPr algn="ctr"/>
            <a:endParaRPr lang="en-US" sz="1265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4231005" y="1812925"/>
            <a:ext cx="1782445" cy="1536700"/>
          </a:xfrm>
          <a:prstGeom prst="hexagon">
            <a:avLst/>
          </a:prstGeom>
          <a:blipFill rotWithShape="1">
            <a:blip r:embed="rId5"/>
            <a:stretch>
              <a:fillRect/>
            </a:stretch>
          </a:blipFill>
          <a:ln w="57150">
            <a:solidFill>
              <a:schemeClr val="accent1"/>
            </a:solidFill>
            <a:round/>
          </a:ln>
        </p:spPr>
        <p:txBody>
          <a:bodyPr vert="horz" wrap="square" lIns="96435" tIns="48218" rIns="96435" bIns="48218" numCol="1" rtlCol="0" anchor="ctr" anchorCtr="0" compatLnSpc="1"/>
          <a:lstStyle/>
          <a:p>
            <a:pPr algn="ctr"/>
            <a:endParaRPr lang="en-US" sz="126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 flipH="1">
            <a:off x="6112510" y="3409950"/>
            <a:ext cx="1782445" cy="1536700"/>
          </a:xfrm>
          <a:prstGeom prst="hexagon">
            <a:avLst/>
          </a:prstGeom>
          <a:blipFill rotWithShape="1">
            <a:blip r:embed="rId6"/>
            <a:stretch>
              <a:fillRect/>
            </a:stretch>
          </a:blipFill>
          <a:ln w="57150">
            <a:solidFill>
              <a:schemeClr val="accent3"/>
            </a:solidFill>
            <a:round/>
          </a:ln>
        </p:spPr>
        <p:txBody>
          <a:bodyPr vert="horz" wrap="square" lIns="96435" tIns="48218" rIns="96435" bIns="48218" numCol="1" rtlCol="0" anchor="ctr" anchorCtr="0" compatLnSpc="1"/>
          <a:lstStyle/>
          <a:p>
            <a:pPr algn="ctr"/>
            <a:endParaRPr lang="en-US" sz="1265" b="1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0" name="TextBox 47"/>
          <p:cNvSpPr txBox="1"/>
          <p:nvPr/>
        </p:nvSpPr>
        <p:spPr>
          <a:xfrm>
            <a:off x="1033184" y="5217489"/>
            <a:ext cx="10125002" cy="676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在一个相同情景下，对他们进行访谈，大概描述在他们外出时，有这样一个能帮助他们去本地人家中就餐的软件，获取他们是否喜欢的情况</a:t>
            </a:r>
            <a:endParaRPr lang="en-US" altLang="zh-CN" sz="12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以及对本产品的期望</a:t>
            </a:r>
            <a:endParaRPr lang="en-US" altLang="zh-CN" sz="12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2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2" grpId="0" animBg="1"/>
      <p:bldP spid="28" grpId="0"/>
      <p:bldP spid="29" grpId="0"/>
      <p:bldP spid="30" grpId="0"/>
      <p:bldP spid="31" grpId="0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RESENTATION_TITLE" val="www.33ppt.com"/>
</p:tagLst>
</file>

<file path=ppt/theme/theme1.xml><?xml version="1.0" encoding="utf-8"?>
<a:theme xmlns:a="http://schemas.openxmlformats.org/drawingml/2006/main" name="www.33ppt.com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r="http://schemas.openxmlformats.org/officeDocument/2006/relationships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r="http://schemas.openxmlformats.org/officeDocument/2006/relationships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1247</Words>
  <Application>Microsoft Office PowerPoint</Application>
  <PresentationFormat>自定义</PresentationFormat>
  <Paragraphs>305</Paragraphs>
  <Slides>47</Slides>
  <Notes>47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www.33ppt.com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www.515ppt.com</Manager>
  <Company>苏州珀菲科特网络科技有限公司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www.515ppt.com</dc:title>
  <dc:subject>www.515ppt.com</dc:subject>
  <dc:creator>www.515ppt.com</dc:creator>
  <cp:keywords>更多精品文档，请访问www.515ppt.com</cp:keywords>
  <dc:description>更多精品文档，请访问www.515ppt.com</dc:description>
  <cp:lastModifiedBy>asus</cp:lastModifiedBy>
  <cp:revision>32</cp:revision>
  <dcterms:created xsi:type="dcterms:W3CDTF">2017-06-23T05:52:00Z</dcterms:created>
  <dcterms:modified xsi:type="dcterms:W3CDTF">2018-06-13T07:22:15Z</dcterms:modified>
  <cp:category>www.515ppt.com</cp:category>
</cp:coreProperties>
</file>